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56" r:id="rId5"/>
    <p:sldId id="258" r:id="rId6"/>
    <p:sldId id="259" r:id="rId7"/>
    <p:sldId id="266" r:id="rId8"/>
    <p:sldId id="265" r:id="rId9"/>
    <p:sldId id="263" r:id="rId10"/>
    <p:sldId id="261" r:id="rId11"/>
    <p:sldId id="262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2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4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50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1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61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9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4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23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18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64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5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AD0B-4B6E-477E-9D75-824D85257CA4}" type="datetimeFigureOut">
              <a:rPr lang="pl-PL" smtClean="0"/>
              <a:t>2017-09-04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9EC6-0E47-41E0-91E4-5BD387B441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95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pl/url?sa=i&amp;rct=j&amp;q=&amp;esrc=s&amp;source=images&amp;cd=&amp;cad=rja&amp;uact=8&amp;ved=0ahUKEwjNkIuF7fvVAhUDYJoKHVhrAloQjRwIBw&amp;url=http://www.rsi2004.lubelskie.pl/&amp;psig=AFQjCNGnD57UYlu_r9yFqi4bajQ2PkxOQQ&amp;ust=150407575486310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google.pl/url?sa=i&amp;rct=j&amp;q=&amp;esrc=s&amp;source=images&amp;cd=&amp;cad=rja&amp;uact=8&amp;ved=0ahUKEwivhKSQr_3VAhWMJ1AKHdS0Ar0QjRwIBw&amp;url=http://nietypowerecenzje.blox.pl/tagi_b/18768/dyskusja.html&amp;psig=AFQjCNESgkgyro7D_2LcNPObKsRu0EuWig&amp;ust=15041278706404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a0bvJu_3VAhUHmbQKHfZrA8UQjRwIBw&amp;url=http://polskiobserwator.de/aktualnosci/niemcy-sa-najwiekszym-odbiorca-polskiej-zywnosci-w-unii/&amp;psig=AFQjCNFPtC6dSJ7UIBRmDOceyQIxo7h0EQ&amp;ust=15041311723554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317312" cy="19442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/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/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Regionalna </a:t>
            </a:r>
            <a:r>
              <a:rPr lang="pl-PL" b="1" dirty="0">
                <a:solidFill>
                  <a:schemeClr val="tx2"/>
                </a:solidFill>
              </a:rPr>
              <a:t>Strategii Innowacji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</a:t>
            </a:r>
            <a:r>
              <a:rPr lang="pl-PL" sz="3100" b="1" dirty="0" smtClean="0">
                <a:solidFill>
                  <a:schemeClr val="tx2"/>
                </a:solidFill>
              </a:rPr>
              <a:t>nowe </a:t>
            </a:r>
            <a:r>
              <a:rPr lang="pl-PL" sz="3100" b="1" dirty="0">
                <a:solidFill>
                  <a:schemeClr val="tx2"/>
                </a:solidFill>
              </a:rPr>
              <a:t>rozwiązania/metody/narzędzia dla branży </a:t>
            </a:r>
            <a:r>
              <a:rPr lang="pl-PL" sz="3100" b="1" dirty="0" smtClean="0">
                <a:solidFill>
                  <a:schemeClr val="tx2"/>
                </a:solidFill>
              </a:rPr>
              <a:t>żywności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solidFill>
                  <a:schemeClr val="tx2"/>
                </a:solidFill>
              </a:rPr>
              <a:t>szansa na wspólny projekt?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 descr="Znalezione obrazy dla zapytania rsi lubelski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1642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28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Kierunek </a:t>
            </a:r>
            <a:r>
              <a:rPr lang="pl-PL" sz="3600" b="1" dirty="0"/>
              <a:t>1.5: rozwój inżynierii finansowej dla innowacji, dostosowującej w większym stopniu  niż dotychczas typ wsparcia finansowego do charakteru innowacji (instrumenty  zwrotne oraz instrumenty bezzwrotne). </a:t>
            </a:r>
            <a:br>
              <a:rPr lang="pl-PL" sz="3600" b="1" dirty="0"/>
            </a:b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8068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Pierwsze programy </a:t>
            </a:r>
            <a:r>
              <a:rPr lang="pl-PL" b="1" dirty="0" smtClean="0"/>
              <a:t>pilotażowe RSI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regionalne </a:t>
            </a:r>
            <a:r>
              <a:rPr lang="pl-PL" b="1" dirty="0"/>
              <a:t>programy badań w obszarach inteligentnych </a:t>
            </a:r>
            <a:r>
              <a:rPr lang="pl-PL" b="1" dirty="0" smtClean="0"/>
              <a:t>specjalizacji 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przedsiębiorczość technologiczna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partnerstwo</a:t>
            </a:r>
            <a:r>
              <a:rPr lang="pl-PL" b="1" dirty="0"/>
              <a:t>, sieci i </a:t>
            </a:r>
            <a:r>
              <a:rPr lang="pl-PL" b="1" dirty="0" smtClean="0"/>
              <a:t>klastry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regionalne </a:t>
            </a:r>
            <a:r>
              <a:rPr lang="pl-PL" b="1" dirty="0"/>
              <a:t>centra </a:t>
            </a:r>
            <a:r>
              <a:rPr lang="pl-PL" b="1" dirty="0" smtClean="0"/>
              <a:t>wzrostu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inżynieria finansowa </a:t>
            </a:r>
            <a:r>
              <a:rPr lang="pl-PL" b="1" dirty="0"/>
              <a:t>dla </a:t>
            </a:r>
            <a:r>
              <a:rPr lang="pl-PL" b="1" dirty="0" smtClean="0"/>
              <a:t>innowacji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innowacyjne </a:t>
            </a:r>
            <a:r>
              <a:rPr lang="pl-PL" b="1" dirty="0"/>
              <a:t>zamówienia publiczne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96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" y="1226369"/>
            <a:ext cx="8229600" cy="4525963"/>
          </a:xfrm>
        </p:spPr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wskazanie rozwiązań / metod / </a:t>
            </a:r>
            <a:r>
              <a:rPr lang="pl-PL" dirty="0"/>
              <a:t>narzędzi poprawy wdrażania </a:t>
            </a:r>
            <a:r>
              <a:rPr lang="pl-PL" i="1" dirty="0"/>
              <a:t>Regionalnej Strategii Innowacji </a:t>
            </a:r>
            <a:r>
              <a:rPr lang="pl-PL" dirty="0"/>
              <a:t>w branży żywności  oraz możliwości przygotowania projektu pilotażowego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Znalezione obrazy dla zapytania dyskusja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982965" cy="218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3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30178" cy="31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Znalezione obrazy dla zapytania żywnoś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0017"/>
            <a:ext cx="3816424" cy="27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0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biznes-nauka-administracja (</a:t>
            </a:r>
            <a:r>
              <a:rPr lang="pl-PL" b="1" dirty="0" err="1" smtClean="0"/>
              <a:t>triple</a:t>
            </a:r>
            <a:r>
              <a:rPr lang="pl-PL" b="1" dirty="0" smtClean="0"/>
              <a:t>/</a:t>
            </a:r>
            <a:r>
              <a:rPr lang="pl-PL" b="1" dirty="0" err="1" smtClean="0"/>
              <a:t>quadruple</a:t>
            </a:r>
            <a:r>
              <a:rPr lang="pl-PL" b="1" dirty="0" smtClean="0"/>
              <a:t> </a:t>
            </a:r>
            <a:r>
              <a:rPr lang="pl-PL" b="1" dirty="0" err="1" smtClean="0"/>
              <a:t>helix</a:t>
            </a:r>
            <a:r>
              <a:rPr lang="pl-PL" b="1" dirty="0" smtClean="0"/>
              <a:t>) 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686152" cy="51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4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1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05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Kierunek 1.1: stymulowanie rozwoju przedsiębiorczości, zwłaszcza przedsiębiorczości  technologicznej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579296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uruchomienie pilotażowego programu Przedsiębiorczość technologiczna, </a:t>
            </a:r>
          </a:p>
          <a:p>
            <a:r>
              <a:rPr lang="pl-PL" dirty="0" smtClean="0"/>
              <a:t>uruchomienie </a:t>
            </a:r>
            <a:r>
              <a:rPr lang="pl-PL" dirty="0"/>
              <a:t>zintegrowanego programu wsparcia dla nowych innowacyjnych startupów, zwłaszcza firm opartych na wiedzy naukowej i firm inżynieryjnych: </a:t>
            </a:r>
          </a:p>
          <a:p>
            <a:r>
              <a:rPr lang="pl-PL" dirty="0" smtClean="0"/>
              <a:t>uruchomienie </a:t>
            </a:r>
            <a:r>
              <a:rPr lang="pl-PL" dirty="0"/>
              <a:t>zintegrowanego programu wsparcia dla firm szybko rosnących</a:t>
            </a:r>
          </a:p>
          <a:p>
            <a:r>
              <a:rPr lang="pl-PL" dirty="0"/>
              <a:t> </a:t>
            </a:r>
            <a:r>
              <a:rPr lang="pl-PL" dirty="0" smtClean="0"/>
              <a:t>uruchomienie </a:t>
            </a:r>
            <a:r>
              <a:rPr lang="pl-PL" dirty="0"/>
              <a:t>zintegrowanego programu wsparcia internacjonalizacji firm, w tym wsparcia firm wdrażających model natychmiastowej internacjonalizacji </a:t>
            </a:r>
          </a:p>
        </p:txBody>
      </p:sp>
    </p:spTree>
    <p:extLst>
      <p:ext uri="{BB962C8B-B14F-4D97-AF65-F5344CB8AC3E}">
        <p14:creationId xmlns:p14="http://schemas.microsoft.com/office/powerpoint/2010/main" val="84439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Kierunek 1.2: wzrost poziomu innowacyjności już działających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968552"/>
          </a:xfrm>
        </p:spPr>
        <p:txBody>
          <a:bodyPr>
            <a:noAutofit/>
          </a:bodyPr>
          <a:lstStyle/>
          <a:p>
            <a:r>
              <a:rPr lang="pl-PL" sz="2800" dirty="0"/>
              <a:t>rozwój potencjału badawczo-rozwojowego firm, poprzez połączenie działań skierowanych na tworzenie lub rozbudowę w przedsiębiorstwach infrastruktury B+R oraz tworzenie firmowych centrów badawczo-rozwojowych; </a:t>
            </a:r>
          </a:p>
          <a:p>
            <a:r>
              <a:rPr lang="pl-PL" sz="2800" dirty="0" smtClean="0"/>
              <a:t>projekty </a:t>
            </a:r>
            <a:r>
              <a:rPr lang="pl-PL" sz="2800" dirty="0"/>
              <a:t>aplikacyjne - finansowanie badań przemysłowych, prac rozwojowych realizowanych przez pojedyncze firmy lub konsorcja firm oraz firm i jednostek </a:t>
            </a:r>
            <a:r>
              <a:rPr lang="pl-PL" sz="2800" dirty="0" smtClean="0"/>
              <a:t>naukowych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993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Kierunek 1.2: wzrost poziomu innowacyjności już działających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968552"/>
          </a:xfrm>
        </p:spPr>
        <p:txBody>
          <a:bodyPr>
            <a:noAutofit/>
          </a:bodyPr>
          <a:lstStyle/>
          <a:p>
            <a:r>
              <a:rPr lang="pl-PL" sz="2800" dirty="0" smtClean="0"/>
              <a:t>autonomiczne </a:t>
            </a:r>
            <a:r>
              <a:rPr lang="pl-PL" sz="2800" dirty="0"/>
              <a:t>instrumenty wsparcia. zakup usług niezbędnych do rozwoju innowacji (bony na innowacje</a:t>
            </a:r>
            <a:r>
              <a:rPr lang="pl-PL" sz="2800" dirty="0" smtClean="0"/>
              <a:t>) </a:t>
            </a:r>
            <a:r>
              <a:rPr lang="pl-PL" sz="2800" dirty="0"/>
              <a:t>- wdrożenie narzędzi samooceny zarządzania innowacjami w firmach wraz  z regionalną bazą wykorzystywaną do </a:t>
            </a:r>
            <a:r>
              <a:rPr lang="pl-PL" sz="2800" dirty="0" err="1"/>
              <a:t>benchmarkingu</a:t>
            </a:r>
            <a:r>
              <a:rPr lang="pl-PL" sz="2800" dirty="0"/>
              <a:t> sektorowego (audyt technologiczny i innowacyjny</a:t>
            </a:r>
            <a:r>
              <a:rPr lang="pl-PL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562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Kierunek 1.2: wzrost poziomu innowacyjności już działających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r>
              <a:rPr lang="pl-PL" sz="4900" dirty="0" smtClean="0"/>
              <a:t>włączenie </a:t>
            </a:r>
            <a:r>
              <a:rPr lang="pl-PL" sz="4900" dirty="0"/>
              <a:t>producentów rolnych w łańcuch dostaw żywności, poprzez wsparcie dla systemów jakości</a:t>
            </a:r>
            <a:r>
              <a:rPr lang="pl-PL" sz="4900" dirty="0" smtClean="0"/>
              <a:t>,</a:t>
            </a:r>
          </a:p>
          <a:p>
            <a:r>
              <a:rPr lang="pl-PL" sz="4900" dirty="0" smtClean="0"/>
              <a:t>promocję </a:t>
            </a:r>
            <a:r>
              <a:rPr lang="pl-PL" sz="4900" dirty="0"/>
              <a:t>na rynkach lokalnych, współpracę poziomą i pionową, </a:t>
            </a:r>
            <a:endParaRPr lang="pl-PL" sz="4900" dirty="0" smtClean="0"/>
          </a:p>
          <a:p>
            <a:r>
              <a:rPr lang="pl-PL" sz="4900" dirty="0" smtClean="0"/>
              <a:t>nowe </a:t>
            </a:r>
            <a:r>
              <a:rPr lang="pl-PL" sz="4900" dirty="0"/>
              <a:t>możliwości tworzenia sieci i wprowadzania do obrotu, </a:t>
            </a:r>
            <a:endParaRPr lang="pl-PL" sz="4900" dirty="0" smtClean="0"/>
          </a:p>
          <a:p>
            <a:r>
              <a:rPr lang="pl-PL" sz="4900" dirty="0" smtClean="0"/>
              <a:t>rozwój </a:t>
            </a:r>
            <a:r>
              <a:rPr lang="pl-PL" sz="4900" dirty="0"/>
              <a:t>krótkich łańcuchów dostaw oraz zakładanie grup producenckich i innych porozumień na rzecz innowacji</a:t>
            </a:r>
          </a:p>
        </p:txBody>
      </p:sp>
    </p:spTree>
    <p:extLst>
      <p:ext uri="{BB962C8B-B14F-4D97-AF65-F5344CB8AC3E}">
        <p14:creationId xmlns:p14="http://schemas.microsoft.com/office/powerpoint/2010/main" val="366176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Kierunek </a:t>
            </a:r>
            <a:r>
              <a:rPr lang="pl-PL" sz="3600" b="1" dirty="0"/>
              <a:t>1.3: rozwój wiedzy i kompetencji kadr przemysłowych (pracowników i kadry  menedżerskiej).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6" name="Prostokąt 5"/>
          <p:cNvSpPr/>
          <p:nvPr/>
        </p:nvSpPr>
        <p:spPr>
          <a:xfrm>
            <a:off x="467544" y="227483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+mj-lt"/>
                <a:ea typeface="+mj-ea"/>
                <a:cs typeface="+mj-cs"/>
              </a:rPr>
              <a:t>Kierunek 1.4: pobudzanie i rozwój współpracy sieciowej podmiotów </a:t>
            </a:r>
            <a:r>
              <a:rPr lang="pl-PL" sz="3200" b="1" dirty="0" smtClean="0">
                <a:latin typeface="+mj-lt"/>
                <a:ea typeface="+mj-ea"/>
                <a:cs typeface="+mj-cs"/>
              </a:rPr>
              <a:t>gospodarczych - wparcie </a:t>
            </a:r>
            <a:r>
              <a:rPr lang="pl-PL" sz="3200" b="1" dirty="0">
                <a:latin typeface="+mj-lt"/>
                <a:ea typeface="+mj-ea"/>
                <a:cs typeface="+mj-cs"/>
              </a:rPr>
              <a:t>procesu powstawania zrzeszeń branżowych (np. spółdzielni  i grup producentów rolnych), </a:t>
            </a:r>
            <a:r>
              <a:rPr lang="pl-PL" sz="3200" b="1" dirty="0" smtClean="0">
                <a:latin typeface="+mj-lt"/>
                <a:ea typeface="+mj-ea"/>
                <a:cs typeface="+mj-cs"/>
              </a:rPr>
              <a:t>struktur </a:t>
            </a:r>
            <a:r>
              <a:rPr lang="pl-PL" sz="3200" b="1" dirty="0">
                <a:latin typeface="+mj-lt"/>
                <a:ea typeface="+mj-ea"/>
                <a:cs typeface="+mj-cs"/>
              </a:rPr>
              <a:t>wielobranżowych, </a:t>
            </a:r>
            <a:r>
              <a:rPr lang="pl-PL" sz="3200" b="1" dirty="0" smtClean="0">
                <a:latin typeface="+mj-lt"/>
                <a:ea typeface="+mj-ea"/>
                <a:cs typeface="+mj-cs"/>
              </a:rPr>
              <a:t>klastrów </a:t>
            </a:r>
            <a:r>
              <a:rPr lang="pl-PL" sz="3200" b="1" dirty="0">
                <a:latin typeface="+mj-lt"/>
                <a:ea typeface="+mj-ea"/>
                <a:cs typeface="+mj-cs"/>
              </a:rPr>
              <a:t>i platform współpracy angażujących sektor naukowo-badawczy.</a:t>
            </a:r>
          </a:p>
        </p:txBody>
      </p:sp>
    </p:spTree>
    <p:extLst>
      <p:ext uri="{BB962C8B-B14F-4D97-AF65-F5344CB8AC3E}">
        <p14:creationId xmlns:p14="http://schemas.microsoft.com/office/powerpoint/2010/main" val="1427900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345</Words>
  <Application>Microsoft Office PowerPoint</Application>
  <PresentationFormat>Pokaz na ekranie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     Regionalna Strategii Innowacji     nowe rozwiązania/metody/narzędzia dla branży żywności  szansa na wspólny projekt? </vt:lpstr>
      <vt:lpstr>Prezentacja programu PowerPoint</vt:lpstr>
      <vt:lpstr>biznes-nauka-administracja (triple/quadruple helix) </vt:lpstr>
      <vt:lpstr>Prezentacja programu PowerPoint</vt:lpstr>
      <vt:lpstr>Kierunek 1.1: stymulowanie rozwoju przedsiębiorczości, zwłaszcza przedsiębiorczości  technologicznej </vt:lpstr>
      <vt:lpstr>Kierunek 1.2: wzrost poziomu innowacyjności już działających firm</vt:lpstr>
      <vt:lpstr>Kierunek 1.2: wzrost poziomu innowacyjności już działających firm</vt:lpstr>
      <vt:lpstr>Kierunek 1.2: wzrost poziomu innowacyjności już działających firm</vt:lpstr>
      <vt:lpstr>Kierunek 1.3: rozwój wiedzy i kompetencji kadr przemysłowych (pracowników i kadry  menedżerskiej). </vt:lpstr>
      <vt:lpstr>Kierunek 1.5: rozwój inżynierii finansowej dla innowacji, dostosowującej w większym stopniu  niż dotychczas typ wsparcia finansowego do charakteru innowacji (instrumenty  zwrotne oraz instrumenty bezzwrotne).  </vt:lpstr>
      <vt:lpstr>Pierwsze programy pilotażowe RSI  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LFR</dc:creator>
  <cp:lastModifiedBy>Eliza Potocka</cp:lastModifiedBy>
  <cp:revision>15</cp:revision>
  <dcterms:created xsi:type="dcterms:W3CDTF">2017-08-29T06:40:28Z</dcterms:created>
  <dcterms:modified xsi:type="dcterms:W3CDTF">2017-09-04T12:07:36Z</dcterms:modified>
</cp:coreProperties>
</file>